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1"/>
  </p:notesMasterIdLst>
  <p:sldIdLst>
    <p:sldId id="256" r:id="rId2"/>
    <p:sldId id="266" r:id="rId3"/>
    <p:sldId id="265" r:id="rId4"/>
    <p:sldId id="258" r:id="rId5"/>
    <p:sldId id="262" r:id="rId6"/>
    <p:sldId id="259" r:id="rId7"/>
    <p:sldId id="261" r:id="rId8"/>
    <p:sldId id="264" r:id="rId9"/>
    <p:sldId id="263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5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dgreensp\Documents\Work\MakeAthon\progression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2"/>
          <c:order val="2"/>
          <c:tx>
            <c:strRef>
              <c:f>Sheet1!$C$2</c:f>
              <c:strCache>
                <c:ptCount val="1"/>
                <c:pt idx="0">
                  <c:v>Response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invertIfNegative val="0"/>
          <c:val>
            <c:numRef>
              <c:f>Sheet1!$C$3:$C$38</c:f>
              <c:numCache>
                <c:formatCode>General</c:formatCode>
                <c:ptCount val="36"/>
                <c:pt idx="0">
                  <c:v>0</c:v>
                </c:pt>
                <c:pt idx="1">
                  <c:v>25</c:v>
                </c:pt>
                <c:pt idx="2">
                  <c:v>25</c:v>
                </c:pt>
                <c:pt idx="3">
                  <c:v>25</c:v>
                </c:pt>
                <c:pt idx="4">
                  <c:v>0</c:v>
                </c:pt>
                <c:pt idx="5">
                  <c:v>25</c:v>
                </c:pt>
                <c:pt idx="6">
                  <c:v>25</c:v>
                </c:pt>
                <c:pt idx="7">
                  <c:v>25</c:v>
                </c:pt>
                <c:pt idx="8">
                  <c:v>25</c:v>
                </c:pt>
                <c:pt idx="9">
                  <c:v>25</c:v>
                </c:pt>
                <c:pt idx="10">
                  <c:v>0</c:v>
                </c:pt>
                <c:pt idx="11">
                  <c:v>25</c:v>
                </c:pt>
                <c:pt idx="12">
                  <c:v>25</c:v>
                </c:pt>
                <c:pt idx="13">
                  <c:v>25</c:v>
                </c:pt>
                <c:pt idx="14">
                  <c:v>25</c:v>
                </c:pt>
                <c:pt idx="15">
                  <c:v>0</c:v>
                </c:pt>
                <c:pt idx="16">
                  <c:v>0</c:v>
                </c:pt>
                <c:pt idx="17">
                  <c:v>25</c:v>
                </c:pt>
                <c:pt idx="18">
                  <c:v>25</c:v>
                </c:pt>
                <c:pt idx="19">
                  <c:v>25</c:v>
                </c:pt>
                <c:pt idx="20">
                  <c:v>25</c:v>
                </c:pt>
                <c:pt idx="21">
                  <c:v>0</c:v>
                </c:pt>
                <c:pt idx="22">
                  <c:v>25</c:v>
                </c:pt>
                <c:pt idx="23">
                  <c:v>25</c:v>
                </c:pt>
                <c:pt idx="24">
                  <c:v>25</c:v>
                </c:pt>
                <c:pt idx="25">
                  <c:v>25</c:v>
                </c:pt>
                <c:pt idx="26">
                  <c:v>25</c:v>
                </c:pt>
                <c:pt idx="27">
                  <c:v>0</c:v>
                </c:pt>
                <c:pt idx="28">
                  <c:v>25</c:v>
                </c:pt>
                <c:pt idx="29">
                  <c:v>25</c:v>
                </c:pt>
                <c:pt idx="30">
                  <c:v>25</c:v>
                </c:pt>
                <c:pt idx="31">
                  <c:v>25</c:v>
                </c:pt>
                <c:pt idx="32">
                  <c:v>25</c:v>
                </c:pt>
                <c:pt idx="33">
                  <c:v>25</c:v>
                </c:pt>
                <c:pt idx="34">
                  <c:v>25</c:v>
                </c:pt>
                <c:pt idx="35">
                  <c:v>25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3"/>
        <c:axId val="598588512"/>
        <c:axId val="598591256"/>
      </c:barChart>
      <c:lineChart>
        <c:grouping val="standar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Reading</c:v>
                </c:pt>
              </c:strCache>
            </c:strRef>
          </c:tx>
          <c:spPr>
            <a:ln w="28575" cap="rnd">
              <a:solidFill>
                <a:srgbClr val="7030A0"/>
              </a:solidFill>
              <a:round/>
            </a:ln>
            <a:effectLst/>
          </c:spPr>
          <c:marker>
            <c:symbol val="circle"/>
            <c:size val="7"/>
            <c:spPr>
              <a:solidFill>
                <a:srgbClr val="7030A0"/>
              </a:solidFill>
              <a:ln w="9525">
                <a:solidFill>
                  <a:schemeClr val="accent1"/>
                </a:solidFill>
              </a:ln>
              <a:effectLst/>
            </c:spPr>
          </c:marker>
          <c:val>
            <c:numRef>
              <c:f>Sheet1!$A$3:$A$38</c:f>
              <c:numCache>
                <c:formatCode>General</c:formatCode>
                <c:ptCount val="36"/>
                <c:pt idx="0">
                  <c:v>2</c:v>
                </c:pt>
                <c:pt idx="1">
                  <c:v>4</c:v>
                </c:pt>
                <c:pt idx="2">
                  <c:v>3</c:v>
                </c:pt>
                <c:pt idx="3">
                  <c:v>3</c:v>
                </c:pt>
                <c:pt idx="4">
                  <c:v>2</c:v>
                </c:pt>
                <c:pt idx="5">
                  <c:v>3</c:v>
                </c:pt>
                <c:pt idx="6">
                  <c:v>5</c:v>
                </c:pt>
                <c:pt idx="7">
                  <c:v>6</c:v>
                </c:pt>
                <c:pt idx="8">
                  <c:v>5</c:v>
                </c:pt>
                <c:pt idx="9">
                  <c:v>5</c:v>
                </c:pt>
                <c:pt idx="10">
                  <c:v>4</c:v>
                </c:pt>
                <c:pt idx="11">
                  <c:v>9</c:v>
                </c:pt>
                <c:pt idx="12">
                  <c:v>8</c:v>
                </c:pt>
                <c:pt idx="13">
                  <c:v>10</c:v>
                </c:pt>
                <c:pt idx="14">
                  <c:v>7</c:v>
                </c:pt>
                <c:pt idx="15">
                  <c:v>7</c:v>
                </c:pt>
                <c:pt idx="16">
                  <c:v>6</c:v>
                </c:pt>
                <c:pt idx="17">
                  <c:v>18</c:v>
                </c:pt>
                <c:pt idx="18">
                  <c:v>10</c:v>
                </c:pt>
                <c:pt idx="19">
                  <c:v>17</c:v>
                </c:pt>
                <c:pt idx="20">
                  <c:v>24</c:v>
                </c:pt>
                <c:pt idx="21">
                  <c:v>16</c:v>
                </c:pt>
                <c:pt idx="22">
                  <c:v>19</c:v>
                </c:pt>
                <c:pt idx="23">
                  <c:v>18</c:v>
                </c:pt>
                <c:pt idx="24">
                  <c:v>17</c:v>
                </c:pt>
                <c:pt idx="25">
                  <c:v>19</c:v>
                </c:pt>
                <c:pt idx="26">
                  <c:v>18</c:v>
                </c:pt>
                <c:pt idx="27">
                  <c:v>12</c:v>
                </c:pt>
                <c:pt idx="28">
                  <c:v>22</c:v>
                </c:pt>
                <c:pt idx="29">
                  <c:v>22</c:v>
                </c:pt>
                <c:pt idx="30">
                  <c:v>21</c:v>
                </c:pt>
                <c:pt idx="31">
                  <c:v>19</c:v>
                </c:pt>
                <c:pt idx="32">
                  <c:v>20</c:v>
                </c:pt>
                <c:pt idx="33">
                  <c:v>22</c:v>
                </c:pt>
                <c:pt idx="34">
                  <c:v>23</c:v>
                </c:pt>
                <c:pt idx="35">
                  <c:v>22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Sheet1!$B$2</c:f>
              <c:strCache>
                <c:ptCount val="1"/>
                <c:pt idx="0">
                  <c:v>Goal</c:v>
                </c:pt>
              </c:strCache>
            </c:strRef>
          </c:tx>
          <c:spPr>
            <a:ln w="28575" cap="rnd">
              <a:solidFill>
                <a:srgbClr val="FF0000"/>
              </a:solidFill>
              <a:round/>
            </a:ln>
            <a:effectLst/>
          </c:spPr>
          <c:marker>
            <c:symbol val="none"/>
          </c:marker>
          <c:val>
            <c:numRef>
              <c:f>Sheet1!$B$3:$B$38</c:f>
              <c:numCache>
                <c:formatCode>General</c:formatCode>
                <c:ptCount val="36"/>
                <c:pt idx="0">
                  <c:v>3</c:v>
                </c:pt>
                <c:pt idx="1">
                  <c:v>3</c:v>
                </c:pt>
                <c:pt idx="2">
                  <c:v>3</c:v>
                </c:pt>
                <c:pt idx="3">
                  <c:v>3</c:v>
                </c:pt>
                <c:pt idx="4">
                  <c:v>3</c:v>
                </c:pt>
                <c:pt idx="5">
                  <c:v>3</c:v>
                </c:pt>
                <c:pt idx="6">
                  <c:v>3</c:v>
                </c:pt>
                <c:pt idx="7">
                  <c:v>3</c:v>
                </c:pt>
                <c:pt idx="8">
                  <c:v>3</c:v>
                </c:pt>
                <c:pt idx="9">
                  <c:v>5</c:v>
                </c:pt>
                <c:pt idx="10">
                  <c:v>5</c:v>
                </c:pt>
                <c:pt idx="11">
                  <c:v>5</c:v>
                </c:pt>
                <c:pt idx="12">
                  <c:v>5</c:v>
                </c:pt>
                <c:pt idx="13">
                  <c:v>5</c:v>
                </c:pt>
                <c:pt idx="14">
                  <c:v>5</c:v>
                </c:pt>
                <c:pt idx="15">
                  <c:v>8</c:v>
                </c:pt>
                <c:pt idx="16">
                  <c:v>8</c:v>
                </c:pt>
                <c:pt idx="17">
                  <c:v>8</c:v>
                </c:pt>
                <c:pt idx="18">
                  <c:v>8</c:v>
                </c:pt>
                <c:pt idx="19">
                  <c:v>8</c:v>
                </c:pt>
                <c:pt idx="20">
                  <c:v>8</c:v>
                </c:pt>
                <c:pt idx="21">
                  <c:v>17</c:v>
                </c:pt>
                <c:pt idx="22">
                  <c:v>17</c:v>
                </c:pt>
                <c:pt idx="23">
                  <c:v>17</c:v>
                </c:pt>
                <c:pt idx="24">
                  <c:v>17</c:v>
                </c:pt>
                <c:pt idx="25">
                  <c:v>17</c:v>
                </c:pt>
                <c:pt idx="26">
                  <c:v>17</c:v>
                </c:pt>
                <c:pt idx="27">
                  <c:v>18</c:v>
                </c:pt>
                <c:pt idx="28">
                  <c:v>18</c:v>
                </c:pt>
                <c:pt idx="29">
                  <c:v>18</c:v>
                </c:pt>
                <c:pt idx="30">
                  <c:v>18</c:v>
                </c:pt>
                <c:pt idx="31">
                  <c:v>18</c:v>
                </c:pt>
                <c:pt idx="32">
                  <c:v>18</c:v>
                </c:pt>
                <c:pt idx="33">
                  <c:v>21</c:v>
                </c:pt>
                <c:pt idx="34">
                  <c:v>21</c:v>
                </c:pt>
                <c:pt idx="35">
                  <c:v>21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98588512"/>
        <c:axId val="598591256"/>
      </c:lineChart>
      <c:catAx>
        <c:axId val="598588512"/>
        <c:scaling>
          <c:orientation val="minMax"/>
        </c:scaling>
        <c:delete val="1"/>
        <c:axPos val="b"/>
        <c:majorTickMark val="none"/>
        <c:minorTickMark val="none"/>
        <c:tickLblPos val="nextTo"/>
        <c:crossAx val="598591256"/>
        <c:crosses val="autoZero"/>
        <c:auto val="1"/>
        <c:lblAlgn val="ctr"/>
        <c:lblOffset val="100"/>
        <c:noMultiLvlLbl val="0"/>
      </c:catAx>
      <c:valAx>
        <c:axId val="598591256"/>
        <c:scaling>
          <c:orientation val="minMax"/>
          <c:max val="2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985885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BC283B-311C-415B-8685-BDDCE0332B91}" type="datetimeFigureOut">
              <a:rPr lang="en-US" smtClean="0"/>
              <a:t>3/28/2016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E1840A-421A-40BA-A06D-60AA7D24CB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98315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E1840A-421A-40BA-A06D-60AA7D24CB6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332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3/28/2016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3/28/2016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3/28/2016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3/28/2016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3/28/2016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3/28/2016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3/28/2016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3/28/2016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3/28/2016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3/28/2016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3/28/2016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3/28/2016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3/28/2016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8" name="Text Box 8"/>
          <p:cNvSpPr txBox="1">
            <a:spLocks noChangeArrowheads="1"/>
          </p:cNvSpPr>
          <p:nvPr userDrawn="1"/>
        </p:nvSpPr>
        <p:spPr bwMode="auto">
          <a:xfrm>
            <a:off x="9384846" y="6538912"/>
            <a:ext cx="1498600" cy="274638"/>
          </a:xfrm>
          <a:prstGeom prst="rect">
            <a:avLst/>
          </a:prstGeom>
          <a:noFill/>
          <a:ln w="508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r>
              <a:rPr lang="en-US" sz="1200" dirty="0"/>
              <a:t>Intel Confidential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6" Type="http://schemas.microsoft.com/office/2007/relationships/hdphoto" Target="../media/hdphoto1.wdp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v3.co.uk/IMG/474/279474/intel-smart-wireless-charging-bowl-reference-design.jpg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3.png"/><Relationship Id="rId7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youtu.be/w_GRbLD5gHY?t=130" TargetMode="External"/><Relationship Id="rId5" Type="http://schemas.openxmlformats.org/officeDocument/2006/relationships/image" Target="../media/image14.png"/><Relationship Id="rId4" Type="http://schemas.openxmlformats.org/officeDocument/2006/relationships/hyperlink" Target="https://i.ytimg.com/vi/99O2uUrHS58/hqdefault.jpg" TargetMode="External"/><Relationship Id="rId9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youtube.com/watch?v=KdV89BySJXg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0664" y="1300785"/>
            <a:ext cx="10643616" cy="2509213"/>
          </a:xfrm>
        </p:spPr>
        <p:txBody>
          <a:bodyPr/>
          <a:lstStyle/>
          <a:p>
            <a:r>
              <a:rPr lang="en-US" cap="none" dirty="0" smtClean="0">
                <a:latin typeface="Berlin Sans FB" panose="020E0602020502020306" pitchFamily="34" charset="0"/>
              </a:rPr>
              <a:t>IOT Hydro Fitness Platform</a:t>
            </a:r>
            <a:br>
              <a:rPr lang="en-US" cap="none" dirty="0" smtClean="0">
                <a:latin typeface="Berlin Sans FB" panose="020E0602020502020306" pitchFamily="34" charset="0"/>
              </a:rPr>
            </a:br>
            <a:r>
              <a:rPr lang="en-US" sz="3600" cap="none" dirty="0" smtClean="0">
                <a:latin typeface="Berlin Sans FB" panose="020E0602020502020306" pitchFamily="34" charset="0"/>
              </a:rPr>
              <a:t>Example: Physiotherapy </a:t>
            </a:r>
            <a:r>
              <a:rPr lang="en-US" sz="3600" cap="none" dirty="0">
                <a:latin typeface="Berlin Sans FB" panose="020E0602020502020306" pitchFamily="34" charset="0"/>
              </a:rPr>
              <a:t>Water Ball</a:t>
            </a:r>
            <a:endParaRPr lang="en-US" sz="3600" cap="none" dirty="0">
              <a:latin typeface="Berlin Sans FB" panose="020E0602020502020306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4648200"/>
            <a:ext cx="8689976" cy="1371599"/>
          </a:xfrm>
        </p:spPr>
        <p:txBody>
          <a:bodyPr/>
          <a:lstStyle/>
          <a:p>
            <a:r>
              <a:rPr lang="en-US" cap="none" dirty="0" err="1" smtClean="0"/>
              <a:t>Alyn</a:t>
            </a:r>
            <a:r>
              <a:rPr lang="en-US" cap="none" dirty="0" smtClean="0"/>
              <a:t>-Intel </a:t>
            </a:r>
            <a:r>
              <a:rPr lang="en-US" cap="none" dirty="0" err="1" smtClean="0"/>
              <a:t>MakeAthon</a:t>
            </a:r>
            <a:endParaRPr lang="en-US" cap="none" dirty="0" smtClean="0"/>
          </a:p>
          <a:p>
            <a:r>
              <a:rPr lang="en-US" cap="none" dirty="0" smtClean="0"/>
              <a:t>March 2016</a:t>
            </a:r>
            <a:endParaRPr lang="en-US" cap="none" dirty="0"/>
          </a:p>
        </p:txBody>
      </p:sp>
      <p:pic>
        <p:nvPicPr>
          <p:cNvPr id="4" name="Picture 2" descr="intel_rgb_1700"/>
          <p:cNvPicPr>
            <a:picLocks noChangeAspect="1" noChangeArrowheads="1"/>
          </p:cNvPicPr>
          <p:nvPr/>
        </p:nvPicPr>
        <p:blipFill>
          <a:blip r:embed="rId2" cstate="print"/>
          <a:srcRect l="13802" t="18047" r="13551" b="18378"/>
          <a:stretch>
            <a:fillRect/>
          </a:stretch>
        </p:blipFill>
        <p:spPr bwMode="auto">
          <a:xfrm>
            <a:off x="10734992" y="5849175"/>
            <a:ext cx="1298575" cy="8604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267233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13775" y="-16482"/>
            <a:ext cx="10364451" cy="721656"/>
          </a:xfrm>
        </p:spPr>
        <p:txBody>
          <a:bodyPr/>
          <a:lstStyle/>
          <a:p>
            <a:r>
              <a:rPr lang="he-IL" dirty="0" smtClean="0"/>
              <a:t>מבוא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1491399" y="735308"/>
            <a:ext cx="9208576" cy="2015641"/>
          </a:xfrm>
        </p:spPr>
        <p:txBody>
          <a:bodyPr>
            <a:normAutofit/>
          </a:bodyPr>
          <a:lstStyle/>
          <a:p>
            <a:pPr algn="r" rtl="1"/>
            <a:r>
              <a:rPr lang="he-IL" sz="1400" dirty="0" smtClean="0"/>
              <a:t>זהינו שבעזרת טכנולוגיות מתקדמות, אפשר להמציא מוצרי "</a:t>
            </a:r>
            <a:r>
              <a:rPr lang="en-US" sz="1400" dirty="0" smtClean="0"/>
              <a:t>Fitness</a:t>
            </a:r>
            <a:r>
              <a:rPr lang="he-IL" sz="1400" dirty="0" smtClean="0"/>
              <a:t>" מגוונים שמתאימים לשימוש ליד, ובתוך ברכה.</a:t>
            </a:r>
          </a:p>
          <a:p>
            <a:pPr algn="r" rtl="1"/>
            <a:r>
              <a:rPr lang="he-IL" sz="1400" dirty="0" smtClean="0"/>
              <a:t>זהינו שתקשורת בין מוצרים אלו מגבירה את מגוון אפשרויות המשחק והגירוי.</a:t>
            </a:r>
          </a:p>
          <a:p>
            <a:pPr algn="r" rtl="1"/>
            <a:r>
              <a:rPr lang="he-IL" sz="1400" dirty="0" smtClean="0"/>
              <a:t>זהינו שמשוב מוחשי ועקבי מהווה כלי עזר מעולה לעידות פעילויות, במיוחד כאשר אותה משוב יכול לשרת פעילויות מגוונות ומשודרגות לפי תוכנית.</a:t>
            </a:r>
            <a:endParaRPr lang="en-US" sz="1400" dirty="0"/>
          </a:p>
        </p:txBody>
      </p:sp>
      <p:sp>
        <p:nvSpPr>
          <p:cNvPr id="7" name="Content Placeholder 5"/>
          <p:cNvSpPr txBox="1">
            <a:spLocks/>
          </p:cNvSpPr>
          <p:nvPr/>
        </p:nvSpPr>
        <p:spPr>
          <a:xfrm>
            <a:off x="1491399" y="3794623"/>
            <a:ext cx="9208576" cy="26286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r" rtl="1"/>
            <a:r>
              <a:rPr lang="he-IL" sz="1400" dirty="0" smtClean="0"/>
              <a:t>מאפשר לקו מוצרים שמביעים את תחום ה-</a:t>
            </a:r>
            <a:r>
              <a:rPr lang="en-US" sz="1400" dirty="0" smtClean="0"/>
              <a:t>“Fitness”</a:t>
            </a:r>
            <a:r>
              <a:rPr lang="he-IL" sz="1400" dirty="0" smtClean="0"/>
              <a:t> לתוך הבריכה - לתחום הטיפולית, לתחום המשחקים, לתחום הספורט.</a:t>
            </a:r>
            <a:endParaRPr lang="en-US" sz="1400" dirty="0" smtClean="0"/>
          </a:p>
          <a:p>
            <a:pPr algn="r" rtl="1"/>
            <a:r>
              <a:rPr lang="he-IL" sz="1400" dirty="0" smtClean="0"/>
              <a:t>מתאימים גם ליבשה וגם לשילוב יבשה-ים.</a:t>
            </a:r>
          </a:p>
          <a:p>
            <a:pPr algn="r" rtl="1"/>
            <a:r>
              <a:rPr lang="he-IL" sz="1400" dirty="0" smtClean="0"/>
              <a:t>מגוון צורות ואינטרקציות ביניהם: כדור עצמאי, שילוב חיווי מרחוק ע"י מדריך, קבלת נתוני פעילות מצמיד על השחקן/מטופל.</a:t>
            </a:r>
          </a:p>
          <a:p>
            <a:pPr algn="r" rtl="1"/>
            <a:r>
              <a:rPr lang="he-IL" sz="1400" dirty="0" smtClean="0"/>
              <a:t>חישוב מטרות אוטומטית או קבלת תוכנית מרחוק.</a:t>
            </a:r>
          </a:p>
          <a:p>
            <a:pPr algn="r" rtl="1"/>
            <a:r>
              <a:rPr lang="he-IL" sz="1400" dirty="0" smtClean="0"/>
              <a:t>העברת נתונים למערכות אחרות עבור מעקב, התאמת תוכנית, או תחרות.</a:t>
            </a:r>
          </a:p>
          <a:p>
            <a:pPr algn="r" rtl="1"/>
            <a:endParaRPr lang="en-US" sz="1400" dirty="0"/>
          </a:p>
        </p:txBody>
      </p:sp>
      <p:sp>
        <p:nvSpPr>
          <p:cNvPr id="8" name="Title 4"/>
          <p:cNvSpPr txBox="1">
            <a:spLocks/>
          </p:cNvSpPr>
          <p:nvPr/>
        </p:nvSpPr>
        <p:spPr>
          <a:xfrm>
            <a:off x="913775" y="3072967"/>
            <a:ext cx="10364451" cy="7216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cap="none" dirty="0">
                <a:latin typeface="Berlin Sans FB" panose="020E0602020502020306" pitchFamily="34" charset="0"/>
              </a:rPr>
              <a:t>IOT Hydro Fitness Platform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72230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/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5205413" y="1057486"/>
            <a:ext cx="6199187" cy="3777827"/>
          </a:xfrm>
          <a:prstGeom prst="rect">
            <a:avLst/>
          </a:prstGeom>
          <a:effectLst>
            <a:softEdge rad="88900"/>
          </a:effectLst>
        </p:spPr>
      </p:pic>
      <p:sp>
        <p:nvSpPr>
          <p:cNvPr id="8" name="Text Placeholder 7"/>
          <p:cNvSpPr>
            <a:spLocks noGrp="1"/>
          </p:cNvSpPr>
          <p:nvPr>
            <p:ph type="body" sz="half" idx="2"/>
          </p:nvPr>
        </p:nvSpPr>
        <p:spPr>
          <a:xfrm>
            <a:off x="913774" y="841248"/>
            <a:ext cx="3935689" cy="4248065"/>
          </a:xfrm>
        </p:spPr>
        <p:txBody>
          <a:bodyPr>
            <a:norm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cap="none" dirty="0" smtClean="0"/>
              <a:t>One of the three key </a:t>
            </a:r>
            <a:r>
              <a:rPr lang="en-US" cap="none" dirty="0" err="1" smtClean="0"/>
              <a:t>Alyn</a:t>
            </a:r>
            <a:r>
              <a:rPr lang="en-US" cap="none" dirty="0" smtClean="0"/>
              <a:t> principles is that every child – even those connected to respirator machines, spends time in the hydrotherapy pool.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cap="none" dirty="0"/>
              <a:t>T</a:t>
            </a:r>
            <a:r>
              <a:rPr lang="en-US" cap="none" dirty="0" smtClean="0"/>
              <a:t>he water supports the weight of the child’s body, and they are able perform exercises – such as moving their legs, that they could not do otherwise.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cap="none" dirty="0" smtClean="0"/>
              <a:t>After weeks of such exercises, the child may be ready to take their first steps out of the water.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cap="none" dirty="0"/>
          </a:p>
        </p:txBody>
      </p:sp>
      <p:sp>
        <p:nvSpPr>
          <p:cNvPr id="11" name="Text Placeholder 7"/>
          <p:cNvSpPr txBox="1">
            <a:spLocks/>
          </p:cNvSpPr>
          <p:nvPr/>
        </p:nvSpPr>
        <p:spPr>
          <a:xfrm>
            <a:off x="1108455" y="5193792"/>
            <a:ext cx="10552177" cy="15780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2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cap="none" dirty="0" smtClean="0"/>
              <a:t>How can therapists motivate children to perform these first exercises in the water?</a:t>
            </a:r>
          </a:p>
          <a:p>
            <a:pPr algn="l"/>
            <a:r>
              <a:rPr lang="en-US" sz="1800" cap="none" dirty="0" smtClean="0"/>
              <a:t>Children are encouraged to perform arm exercises by feeding pets. What can we do here?</a:t>
            </a:r>
          </a:p>
          <a:p>
            <a:pPr algn="l"/>
            <a:r>
              <a:rPr lang="en-US" sz="1800" cap="none" dirty="0" smtClean="0"/>
              <a:t>Can we provide automatic feedback and automatic goal extension?</a:t>
            </a:r>
            <a:endParaRPr lang="en-US" sz="1800" cap="none" dirty="0"/>
          </a:p>
        </p:txBody>
      </p:sp>
    </p:spTree>
    <p:extLst>
      <p:ext uri="{BB962C8B-B14F-4D97-AF65-F5344CB8AC3E}">
        <p14:creationId xmlns:p14="http://schemas.microsoft.com/office/powerpoint/2010/main" val="2940951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3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9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allAtOnce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257" y="125061"/>
            <a:ext cx="10828423" cy="661862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/>
              <a:t>Concept</a:t>
            </a:r>
            <a:endParaRPr lang="en-US" cap="non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u="sng" cap="none" dirty="0" smtClean="0"/>
              <a:t>Feedback</a:t>
            </a:r>
            <a:endParaRPr lang="en-US" u="sng" cap="none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16389">
            <a:off x="7185088" y="3030283"/>
            <a:ext cx="2466975" cy="2333625"/>
          </a:xfrm>
          <a:prstGeom prst="rect">
            <a:avLst/>
          </a:prstGeom>
          <a:effectLst>
            <a:softEdge rad="165100"/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6404" y="3657422"/>
            <a:ext cx="1943122" cy="3128581"/>
          </a:xfrm>
          <a:prstGeom prst="rect">
            <a:avLst/>
          </a:prstGeom>
          <a:effectLst>
            <a:softEdge rad="177800"/>
          </a:effectLst>
        </p:spPr>
      </p:pic>
      <p:pic>
        <p:nvPicPr>
          <p:cNvPr id="11" name="Content Placeholder 10"/>
          <p:cNvPicPr>
            <a:picLocks noGrp="1" noChangeAspect="1"/>
          </p:cNvPicPr>
          <p:nvPr>
            <p:ph sz="quarter" idx="13"/>
          </p:nvPr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aintStrokes trans="52000" intensity="7"/>
                    </a14:imgEffect>
                    <a14:imgEffect>
                      <a14:brightnessContrast bright="-69000" contrast="-27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97014" y="4372131"/>
            <a:ext cx="509588" cy="482043"/>
          </a:xfrm>
          <a:prstGeom prst="rect">
            <a:avLst/>
          </a:prstGeom>
          <a:effectLst>
            <a:softEdge rad="139700"/>
          </a:effectLst>
        </p:spPr>
      </p:pic>
      <p:sp>
        <p:nvSpPr>
          <p:cNvPr id="13" name="Content Placeholder 6"/>
          <p:cNvSpPr txBox="1">
            <a:spLocks/>
          </p:cNvSpPr>
          <p:nvPr/>
        </p:nvSpPr>
        <p:spPr>
          <a:xfrm>
            <a:off x="576071" y="2367092"/>
            <a:ext cx="5105400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u="sng" cap="none" dirty="0" smtClean="0"/>
              <a:t>Sensor</a:t>
            </a:r>
            <a:endParaRPr lang="en-US" u="sng" cap="none" dirty="0"/>
          </a:p>
        </p:txBody>
      </p:sp>
    </p:spTree>
    <p:extLst>
      <p:ext uri="{BB962C8B-B14F-4D97-AF65-F5344CB8AC3E}">
        <p14:creationId xmlns:p14="http://schemas.microsoft.com/office/powerpoint/2010/main" val="15450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2000" fill="hold"/>
                                        <p:tgtEl>
                                          <p:spTgt spid="10"/>
                                        </p:tgtEl>
                                      </p:cBhvr>
                                      <p:by x="10000" y="1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3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-0.20162 L -0.08854 -0.01204 C -0.10703 0.03078 -0.13463 0.05393 -0.16367 0.05393 C -0.19674 0.05393 -0.22317 0.03078 -0.24166 -0.01204 L -0.33007 -0.20162 " pathEditMode="relative" rAng="0" ptsTypes="AAAAA">
                                      <p:cBhvr>
                                        <p:cTn id="14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510" y="12778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build="p"/>
      <p:bldP spid="1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Physiotherapy Water </a:t>
            </a:r>
            <a:r>
              <a:rPr lang="en-US" cap="none" dirty="0" smtClean="0"/>
              <a:t>Ball</a:t>
            </a:r>
            <a:endParaRPr lang="en-US" cap="none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2832215443"/>
              </p:ext>
            </p:extLst>
          </p:nvPr>
        </p:nvGraphicFramePr>
        <p:xfrm>
          <a:off x="829294" y="1805049"/>
          <a:ext cx="10533412" cy="35304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5053"/>
                <a:gridCol w="4857008"/>
                <a:gridCol w="3681351"/>
              </a:tblGrid>
              <a:tr h="391885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Product Phase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Sensor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Feedback</a:t>
                      </a:r>
                      <a:endParaRPr lang="en-US" dirty="0"/>
                    </a:p>
                  </a:txBody>
                  <a:tcPr/>
                </a:tc>
              </a:tr>
              <a:tr h="784648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Final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Three-axis</a:t>
                      </a:r>
                      <a:r>
                        <a:rPr lang="en-US" baseline="0" dirty="0" smtClean="0"/>
                        <a:t> motion detecting wrist-band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Floating ball with animation</a:t>
                      </a:r>
                      <a:endParaRPr lang="en-US" dirty="0"/>
                    </a:p>
                  </a:txBody>
                  <a:tcPr anchor="ctr"/>
                </a:tc>
              </a:tr>
              <a:tr h="784648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Interim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Therapist-operated</a:t>
                      </a:r>
                      <a:r>
                        <a:rPr lang="en-US" baseline="0" dirty="0" smtClean="0"/>
                        <a:t> push-button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Floating ball with animation</a:t>
                      </a:r>
                    </a:p>
                  </a:txBody>
                  <a:tcPr anchor="ctr"/>
                </a:tc>
              </a:tr>
              <a:tr h="784648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Initial</a:t>
                      </a:r>
                      <a:endParaRPr lang="en-US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Learning</a:t>
                      </a:r>
                      <a:r>
                        <a:rPr lang="en-US" baseline="0" dirty="0" smtClean="0"/>
                        <a:t> ‘hit me’</a:t>
                      </a:r>
                      <a:r>
                        <a:rPr lang="en-US" dirty="0" smtClean="0"/>
                        <a:t> floating device with responsive animation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 smtClean="0"/>
                    </a:p>
                  </a:txBody>
                  <a:tcPr anchor="ctr"/>
                </a:tc>
              </a:tr>
              <a:tr h="784648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Demo</a:t>
                      </a:r>
                      <a:endParaRPr lang="en-US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‘hit me’ floating device</a:t>
                      </a:r>
                      <a:r>
                        <a:rPr lang="en-US" baseline="0" dirty="0" smtClean="0"/>
                        <a:t> with basic responsive animation</a:t>
                      </a:r>
                      <a:endParaRPr lang="en-US" dirty="0" smtClean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 smtClean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7" name="Explosion 2 6"/>
          <p:cNvSpPr/>
          <p:nvPr/>
        </p:nvSpPr>
        <p:spPr>
          <a:xfrm>
            <a:off x="674916" y="5605154"/>
            <a:ext cx="3315194" cy="1252846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Fully waterproof</a:t>
            </a:r>
            <a:endParaRPr lang="en-US" dirty="0"/>
          </a:p>
        </p:txBody>
      </p:sp>
      <p:sp>
        <p:nvSpPr>
          <p:cNvPr id="8" name="Explosion 2 7"/>
          <p:cNvSpPr/>
          <p:nvPr/>
        </p:nvSpPr>
        <p:spPr>
          <a:xfrm>
            <a:off x="3762501" y="5605154"/>
            <a:ext cx="3315194" cy="1252846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Inductive charging</a:t>
            </a:r>
            <a:endParaRPr lang="en-US" dirty="0"/>
          </a:p>
        </p:txBody>
      </p:sp>
      <p:sp>
        <p:nvSpPr>
          <p:cNvPr id="9" name="Explosion 2 8"/>
          <p:cNvSpPr/>
          <p:nvPr/>
        </p:nvSpPr>
        <p:spPr>
          <a:xfrm>
            <a:off x="7077695" y="5605154"/>
            <a:ext cx="3315194" cy="1252846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Data upload via </a:t>
            </a:r>
            <a:r>
              <a:rPr lang="en-US" dirty="0" err="1" smtClean="0"/>
              <a:t>Wifi</a:t>
            </a:r>
            <a:endParaRPr lang="en-US" dirty="0"/>
          </a:p>
        </p:txBody>
      </p:sp>
      <p:sp>
        <p:nvSpPr>
          <p:cNvPr id="10" name="Striped Right Arrow 9"/>
          <p:cNvSpPr/>
          <p:nvPr/>
        </p:nvSpPr>
        <p:spPr>
          <a:xfrm rot="16200000">
            <a:off x="-1081416" y="3579192"/>
            <a:ext cx="3019839" cy="492827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4190" y="5397940"/>
            <a:ext cx="1622509" cy="1378645"/>
          </a:xfrm>
          <a:prstGeom prst="rect">
            <a:avLst/>
          </a:prstGeom>
          <a:effectLst>
            <a:softEdge rad="228600"/>
          </a:effec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84230" y="5552170"/>
            <a:ext cx="781050" cy="679407"/>
          </a:xfrm>
          <a:prstGeom prst="rect">
            <a:avLst/>
          </a:prstGeom>
          <a:effectLst>
            <a:softEdge rad="76200"/>
          </a:effectLst>
        </p:spPr>
      </p:pic>
      <p:sp>
        <p:nvSpPr>
          <p:cNvPr id="13" name="Rounded Rectangle 12"/>
          <p:cNvSpPr/>
          <p:nvPr/>
        </p:nvSpPr>
        <p:spPr>
          <a:xfrm>
            <a:off x="2660224" y="5542739"/>
            <a:ext cx="1228382" cy="578927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i="1" dirty="0" smtClean="0"/>
              <a:t>IP68</a:t>
            </a:r>
            <a:endParaRPr 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1619199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/>
              <a:t>Intel has the technology to do this</a:t>
            </a:r>
            <a:endParaRPr lang="en-US" cap="non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1240540" y="3262419"/>
            <a:ext cx="2735288" cy="3540244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3715" y="4830653"/>
            <a:ext cx="2057400" cy="1933575"/>
          </a:xfrm>
          <a:prstGeom prst="rect">
            <a:avLst/>
          </a:prstGeom>
          <a:effectLst>
            <a:softEdge rad="139700"/>
          </a:effectLst>
        </p:spPr>
      </p:pic>
      <p:sp>
        <p:nvSpPr>
          <p:cNvPr id="12" name="Curved Left Arrow 11"/>
          <p:cNvSpPr/>
          <p:nvPr/>
        </p:nvSpPr>
        <p:spPr>
          <a:xfrm rot="11115704">
            <a:off x="4645282" y="5325607"/>
            <a:ext cx="510139" cy="1025088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3" name="Content Placeholder 2">
            <a:hlinkClick r:id="rId4"/>
          </p:cNvPr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lum bright="-10000"/>
          </a:blip>
          <a:stretch>
            <a:fillRect/>
          </a:stretch>
        </p:blipFill>
        <p:spPr>
          <a:xfrm>
            <a:off x="4762648" y="1978106"/>
            <a:ext cx="3149955" cy="3021908"/>
          </a:xfrm>
          <a:prstGeom prst="rect">
            <a:avLst/>
          </a:prstGeom>
          <a:effectLst>
            <a:softEdge rad="215900"/>
          </a:effectLst>
        </p:spPr>
      </p:pic>
      <p:pic>
        <p:nvPicPr>
          <p:cNvPr id="14" name="Picture 13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91208" y="4128795"/>
            <a:ext cx="4354930" cy="2047234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5283532">
            <a:off x="5863421" y="2754543"/>
            <a:ext cx="1186048" cy="1590460"/>
          </a:xfrm>
          <a:prstGeom prst="rect">
            <a:avLst/>
          </a:prstGeom>
          <a:effectLst>
            <a:softEdge rad="190500"/>
          </a:effec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75692" y="2004913"/>
            <a:ext cx="4170446" cy="1971484"/>
          </a:xfrm>
          <a:prstGeom prst="rect">
            <a:avLst/>
          </a:prstGeom>
          <a:effectLst>
            <a:softEdge rad="139700"/>
          </a:effectLst>
        </p:spPr>
      </p:pic>
    </p:spTree>
    <p:extLst>
      <p:ext uri="{BB962C8B-B14F-4D97-AF65-F5344CB8AC3E}">
        <p14:creationId xmlns:p14="http://schemas.microsoft.com/office/powerpoint/2010/main" val="3261619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/>
              <a:t>Adaptive goal raising</a:t>
            </a:r>
            <a:endParaRPr lang="en-US" cap="none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7006442" y="2600696"/>
            <a:ext cx="4797630" cy="4001985"/>
          </a:xfrm>
        </p:spPr>
        <p:txBody>
          <a:bodyPr>
            <a:normAutofit/>
          </a:bodyPr>
          <a:lstStyle/>
          <a:p>
            <a:r>
              <a:rPr lang="en-US" cap="none" dirty="0" smtClean="0"/>
              <a:t>Initially, goal set low, encouraging child to learn the activity.</a:t>
            </a:r>
          </a:p>
          <a:p>
            <a:r>
              <a:rPr lang="en-US" cap="none" dirty="0" smtClean="0"/>
              <a:t>Child received positive response each time goal is met or exceeded.</a:t>
            </a:r>
          </a:p>
          <a:p>
            <a:r>
              <a:rPr lang="en-US" cap="none" dirty="0" smtClean="0"/>
              <a:t>After goal</a:t>
            </a:r>
            <a:r>
              <a:rPr lang="en-US" cap="none" dirty="0"/>
              <a:t> </a:t>
            </a:r>
            <a:r>
              <a:rPr lang="en-US" cap="none" dirty="0" smtClean="0"/>
              <a:t>has been exceeded three times in succession, goal is raised to the lowest of those three…</a:t>
            </a:r>
            <a:br>
              <a:rPr lang="en-US" cap="none" dirty="0" smtClean="0"/>
            </a:br>
            <a:r>
              <a:rPr lang="en-US" cap="none" dirty="0" smtClean="0"/>
              <a:t>…and will not be raised for at least a further five times.</a:t>
            </a:r>
          </a:p>
        </p:txBody>
      </p:sp>
      <p:graphicFrame>
        <p:nvGraphicFramePr>
          <p:cNvPr id="10" name="Chart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29679847"/>
              </p:ext>
            </p:extLst>
          </p:nvPr>
        </p:nvGraphicFramePr>
        <p:xfrm>
          <a:off x="15875" y="2434441"/>
          <a:ext cx="6990567" cy="41682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153094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/>
              <a:t>Early prototype</a:t>
            </a:r>
            <a:endParaRPr lang="en-US" cap="none" dirty="0"/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909" y="2367092"/>
            <a:ext cx="1926133" cy="342423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7343" y="2548024"/>
            <a:ext cx="7231492" cy="248512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9" name="Rectangle 8"/>
          <p:cNvSpPr/>
          <p:nvPr/>
        </p:nvSpPr>
        <p:spPr>
          <a:xfrm>
            <a:off x="741737" y="6367242"/>
            <a:ext cx="48966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u="sng" dirty="0">
                <a:solidFill>
                  <a:srgbClr val="1F497D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4"/>
              </a:rPr>
              <a:t>https://www.youtube.com/watch?v=KdV89BySJXg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3147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intel_rgb_1700"/>
          <p:cNvPicPr>
            <a:picLocks noChangeAspect="1" noChangeArrowheads="1"/>
          </p:cNvPicPr>
          <p:nvPr/>
        </p:nvPicPr>
        <p:blipFill>
          <a:blip r:embed="rId2" cstate="print"/>
          <a:srcRect l="13802" t="18047" r="13551" b="18378"/>
          <a:stretch>
            <a:fillRect/>
          </a:stretch>
        </p:blipFill>
        <p:spPr bwMode="auto">
          <a:xfrm>
            <a:off x="3182588" y="1086007"/>
            <a:ext cx="6605402" cy="437668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309074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1C647B"/>
      </a:dk2>
      <a:lt2>
        <a:srgbClr val="98B7D3"/>
      </a:lt2>
      <a:accent1>
        <a:srgbClr val="274FA4"/>
      </a:accent1>
      <a:accent2>
        <a:srgbClr val="48A8D0"/>
      </a:accent2>
      <a:accent3>
        <a:srgbClr val="53B18F"/>
      </a:accent3>
      <a:accent4>
        <a:srgbClr val="D78D38"/>
      </a:accent4>
      <a:accent5>
        <a:srgbClr val="BA3F51"/>
      </a:accent5>
      <a:accent6>
        <a:srgbClr val="AE52D9"/>
      </a:accent6>
      <a:hlink>
        <a:srgbClr val="2AA2DA"/>
      </a:hlink>
      <a:folHlink>
        <a:srgbClr val="76A3B8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92000"/>
                <a:satMod val="180000"/>
                <a:lumMod val="114000"/>
              </a:schemeClr>
            </a:gs>
            <a:gs pos="100000">
              <a:schemeClr val="phClr">
                <a:shade val="92000"/>
                <a:satMod val="170000"/>
                <a:lumMod val="96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DEB094D4-7FD8-4F86-93D5-B0F1341EF58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TM04033925[[fn=Droplet]]</Template>
  <TotalTime>254</TotalTime>
  <Words>374</Words>
  <Application>Microsoft Office PowerPoint</Application>
  <PresentationFormat>Widescreen</PresentationFormat>
  <Paragraphs>48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Berlin Sans FB</vt:lpstr>
      <vt:lpstr>Calibri</vt:lpstr>
      <vt:lpstr>Times New Roman</vt:lpstr>
      <vt:lpstr>Tw Cen MT</vt:lpstr>
      <vt:lpstr>Droplet</vt:lpstr>
      <vt:lpstr>IOT Hydro Fitness Platform Example: Physiotherapy Water Ball</vt:lpstr>
      <vt:lpstr>מבוא</vt:lpstr>
      <vt:lpstr>PowerPoint Presentation</vt:lpstr>
      <vt:lpstr>Concept</vt:lpstr>
      <vt:lpstr>Physiotherapy Water Ball</vt:lpstr>
      <vt:lpstr>Intel has the technology to do this</vt:lpstr>
      <vt:lpstr>Adaptive goal raising</vt:lpstr>
      <vt:lpstr>Early prototype</vt:lpstr>
      <vt:lpstr>PowerPoint Presentation</vt:lpstr>
    </vt:vector>
  </TitlesOfParts>
  <Company>Intel Corporation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Waterproof Feedback Amplfication Kit</dc:title>
  <dc:creator>Greenspan, Daniel</dc:creator>
  <cp:keywords>CTPClassification=CTP_IC:VisualMarkings=</cp:keywords>
  <cp:lastModifiedBy>Greenspan, Daniel</cp:lastModifiedBy>
  <cp:revision>43</cp:revision>
  <dcterms:created xsi:type="dcterms:W3CDTF">2016-03-03T07:36:39Z</dcterms:created>
  <dcterms:modified xsi:type="dcterms:W3CDTF">2016-03-28T11:44:38Z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itusGUID">
    <vt:lpwstr>185f2efb-418c-42e0-be5c-c4b6f2568f3b</vt:lpwstr>
  </property>
  <property fmtid="{D5CDD505-2E9C-101B-9397-08002B2CF9AE}" pid="3" name="CTP_TimeStamp">
    <vt:lpwstr>2016-03-28 11:44:37Z</vt:lpwstr>
  </property>
  <property fmtid="{D5CDD505-2E9C-101B-9397-08002B2CF9AE}" pid="4" name="CTP_BU">
    <vt:lpwstr>PRODUCT DEVELOPMENT GROUP</vt:lpwstr>
  </property>
  <property fmtid="{D5CDD505-2E9C-101B-9397-08002B2CF9AE}" pid="5" name="CTP_IDSID">
    <vt:lpwstr>NA</vt:lpwstr>
  </property>
  <property fmtid="{D5CDD505-2E9C-101B-9397-08002B2CF9AE}" pid="6" name="CTP_WWID">
    <vt:lpwstr>NA</vt:lpwstr>
  </property>
  <property fmtid="{D5CDD505-2E9C-101B-9397-08002B2CF9AE}" pid="7" name="CTPClassification">
    <vt:lpwstr>CTP_IC</vt:lpwstr>
  </property>
</Properties>
</file>